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sldIdLst>
    <p:sldId id="256" r:id="rId2"/>
    <p:sldId id="257" r:id="rId3"/>
    <p:sldId id="258" r:id="rId4"/>
    <p:sldId id="259" r:id="rId5"/>
    <p:sldId id="260" r:id="rId6"/>
    <p:sldId id="261" r:id="rId7"/>
    <p:sldId id="262" r:id="rId8"/>
    <p:sldId id="263" r:id="rId9"/>
    <p:sldId id="264" r:id="rId10"/>
    <p:sldId id="268" r:id="rId11"/>
    <p:sldId id="271" r:id="rId12"/>
    <p:sldId id="269" r:id="rId13"/>
    <p:sldId id="265" r:id="rId14"/>
    <p:sldId id="266" r:id="rId15"/>
    <p:sldId id="267" r:id="rId16"/>
    <p:sldId id="270"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002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7352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2669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5046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1896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004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337118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4621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41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109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76347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404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474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243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02893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5/9/2024</a:t>
            </a:fld>
            <a:endParaRPr lang="en-US" dirty="0"/>
          </a:p>
        </p:txBody>
      </p:sp>
    </p:spTree>
    <p:extLst>
      <p:ext uri="{BB962C8B-B14F-4D97-AF65-F5344CB8AC3E}">
        <p14:creationId xmlns:p14="http://schemas.microsoft.com/office/powerpoint/2010/main" val="189340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759255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Giyme bitkileri resmi">
            <a:extLst>
              <a:ext uri="{FF2B5EF4-FFF2-40B4-BE49-F238E27FC236}">
                <a16:creationId xmlns:a16="http://schemas.microsoft.com/office/drawing/2014/main" id="{D66078D6-C1B0-9602-59B8-9CAE06F1327E}"/>
              </a:ext>
            </a:extLst>
          </p:cNvPr>
          <p:cNvPicPr>
            <a:picLocks noChangeAspect="1"/>
          </p:cNvPicPr>
          <p:nvPr/>
        </p:nvPicPr>
        <p:blipFill rotWithShape="1">
          <a:blip r:embed="rId2"/>
          <a:srcRect l="20774" r="20227"/>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p:cNvSpPr>
            <a:spLocks noGrp="1"/>
          </p:cNvSpPr>
          <p:nvPr>
            <p:ph type="ctrTitle"/>
          </p:nvPr>
        </p:nvSpPr>
        <p:spPr>
          <a:xfrm>
            <a:off x="5380563" y="1678665"/>
            <a:ext cx="4506387" cy="2372168"/>
          </a:xfrm>
        </p:spPr>
        <p:txBody>
          <a:bodyPr>
            <a:normAutofit fontScale="90000"/>
          </a:bodyPr>
          <a:lstStyle/>
          <a:p>
            <a:pPr>
              <a:lnSpc>
                <a:spcPct val="90000"/>
              </a:lnSpc>
            </a:pPr>
            <a:r>
              <a:rPr lang="tr-TR" sz="3800" dirty="0"/>
              <a:t>ERASMUS GÜZ DÖNEMİ HAREKETLİLİĞİ ORYANTASYON TOPLANTISI</a:t>
            </a:r>
          </a:p>
        </p:txBody>
      </p:sp>
      <p:sp>
        <p:nvSpPr>
          <p:cNvPr id="3" name="Subtitle 2"/>
          <p:cNvSpPr>
            <a:spLocks noGrp="1"/>
          </p:cNvSpPr>
          <p:nvPr>
            <p:ph type="subTitle" idx="1"/>
          </p:nvPr>
        </p:nvSpPr>
        <p:spPr>
          <a:xfrm>
            <a:off x="5380563" y="4050833"/>
            <a:ext cx="3893440" cy="1096899"/>
          </a:xfrm>
        </p:spPr>
        <p:txBody>
          <a:bodyPr>
            <a:normAutofit/>
          </a:bodyPr>
          <a:lstStyle/>
          <a:p>
            <a:r>
              <a:rPr lang="tr-TR" dirty="0"/>
              <a:t>09.05.2024</a:t>
            </a:r>
          </a:p>
        </p:txBody>
      </p:sp>
    </p:spTree>
    <p:extLst>
      <p:ext uri="{BB962C8B-B14F-4D97-AF65-F5344CB8AC3E}">
        <p14:creationId xmlns:p14="http://schemas.microsoft.com/office/powerpoint/2010/main" val="203546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022" y="207151"/>
            <a:ext cx="10849231" cy="6258829"/>
          </a:xfrm>
          <a:prstGeom prst="rect">
            <a:avLst/>
          </a:prstGeom>
        </p:spPr>
        <p:txBody>
          <a:bodyPr wrap="square">
            <a:spAutoFit/>
          </a:bodyPr>
          <a:lstStyle/>
          <a:p>
            <a:pPr marL="457200" algn="just">
              <a:lnSpc>
                <a:spcPct val="115000"/>
              </a:lnSpc>
              <a:spcAft>
                <a:spcPts val="0"/>
              </a:spcAft>
            </a:pPr>
            <a:r>
              <a:rPr lang="tr-TR" sz="24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rPr>
              <a:t>Learning Agreement Nedir – Nasıl Hazırlanır? </a:t>
            </a:r>
            <a:endParaRPr lang="en-US" sz="24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endParaRPr>
          </a:p>
          <a:p>
            <a:pPr marL="457200" algn="just">
              <a:lnSpc>
                <a:spcPct val="115000"/>
              </a:lnSpc>
              <a:spcAft>
                <a:spcPts val="0"/>
              </a:spcAft>
            </a:pPr>
            <a:endParaRPr lang="tr-TR" sz="24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Öğrenim Anlaşması (LA) ve ders transfer tablosu döndüğünüzde karşı kurumda aldığınız derslerin Işık Üniversitesi ders yükünüze sayılmasının garantisidir! </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Bu nedenle LA’nın her aşamasında Erasmus Bölüm koordinatörünün onayı alınmalıdır. Hazırlanan LA belgesi Erasmus Bölüm Koordinatörleri tarafından Uluslararası Ofis’e iletilmelidir.</a:t>
            </a: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LA temel olarak iki kısımdan oluşmaktadır: Before the Mobility – During the Mobility. İlk kısımda gitmeden önce seçtiğiniz dersler, ikinci kısımda ise yurtdışına gittiğinizde yaptığınız ders değişiklikleri yer almaktadır.</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Learning Agreement’ınızdaki alabileceğiniz derslerin toplam kredisi en az </a:t>
            </a:r>
            <a:r>
              <a:rPr lang="tr-TR" sz="2400" b="1" dirty="0">
                <a:solidFill>
                  <a:srgbClr val="17365D"/>
                </a:solidFill>
                <a:latin typeface="Cambria" panose="02040503050406030204" pitchFamily="18" charset="0"/>
                <a:ea typeface="Calibri" panose="020F0502020204030204" pitchFamily="34" charset="0"/>
                <a:cs typeface="Times New Roman" panose="02020603050405020304" pitchFamily="18" charset="0"/>
              </a:rPr>
              <a:t>30 ECTS olmak zorundadır. Bu kredi toplamı gittikten sonra yaptığınız değişiklikler için de geçerlidir.</a:t>
            </a:r>
          </a:p>
        </p:txBody>
      </p:sp>
    </p:spTree>
    <p:extLst>
      <p:ext uri="{BB962C8B-B14F-4D97-AF65-F5344CB8AC3E}">
        <p14:creationId xmlns:p14="http://schemas.microsoft.com/office/powerpoint/2010/main" val="3409189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id="{25FEA94E-89F7-2576-70EF-D2BBE8DA500F}"/>
              </a:ext>
            </a:extLst>
          </p:cNvPr>
          <p:cNvSpPr txBox="1"/>
          <p:nvPr/>
        </p:nvSpPr>
        <p:spPr>
          <a:xfrm>
            <a:off x="219075" y="619125"/>
            <a:ext cx="8210550" cy="383759"/>
          </a:xfrm>
          <a:prstGeom prst="rect">
            <a:avLst/>
          </a:prstGeom>
          <a:noFill/>
        </p:spPr>
        <p:txBody>
          <a:bodyPr wrap="square" rtlCol="0">
            <a:spAutoFit/>
          </a:bodyPr>
          <a:lstStyle/>
          <a:p>
            <a:pPr marL="457200" algn="just">
              <a:lnSpc>
                <a:spcPct val="115000"/>
              </a:lnSpc>
              <a:spcAft>
                <a:spcPts val="0"/>
              </a:spcAft>
            </a:pPr>
            <a:r>
              <a:rPr lang="tr-TR" sz="18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rPr>
              <a:t>Ders Transfer Tablosu Nedir – Nasıl Hazırlanır? </a:t>
            </a:r>
            <a:endParaRPr lang="en-US" sz="18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endParaRPr>
          </a:p>
        </p:txBody>
      </p:sp>
      <p:pic>
        <p:nvPicPr>
          <p:cNvPr id="4" name="Resim 3">
            <a:extLst>
              <a:ext uri="{FF2B5EF4-FFF2-40B4-BE49-F238E27FC236}">
                <a16:creationId xmlns:a16="http://schemas.microsoft.com/office/drawing/2014/main" id="{54A7BEFB-43AB-EB8F-A4A1-6D87BC7E1A22}"/>
              </a:ext>
            </a:extLst>
          </p:cNvPr>
          <p:cNvPicPr>
            <a:picLocks noChangeAspect="1"/>
          </p:cNvPicPr>
          <p:nvPr/>
        </p:nvPicPr>
        <p:blipFill>
          <a:blip r:embed="rId2"/>
          <a:stretch>
            <a:fillRect/>
          </a:stretch>
        </p:blipFill>
        <p:spPr>
          <a:xfrm>
            <a:off x="561593" y="1130081"/>
            <a:ext cx="9202167" cy="5344160"/>
          </a:xfrm>
          <a:prstGeom prst="rect">
            <a:avLst/>
          </a:prstGeom>
        </p:spPr>
      </p:pic>
    </p:spTree>
    <p:extLst>
      <p:ext uri="{BB962C8B-B14F-4D97-AF65-F5344CB8AC3E}">
        <p14:creationId xmlns:p14="http://schemas.microsoft.com/office/powerpoint/2010/main" val="264061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173" y="255373"/>
            <a:ext cx="11055178" cy="6449714"/>
          </a:xfrm>
          <a:prstGeom prst="rect">
            <a:avLst/>
          </a:prstGeom>
        </p:spPr>
        <p:txBody>
          <a:bodyPr wrap="square">
            <a:spAutoFit/>
          </a:bodyPr>
          <a:lstStyle/>
          <a:p>
            <a:pPr marL="685800" lvl="0" algn="just">
              <a:lnSpc>
                <a:spcPct val="115000"/>
              </a:lnSpc>
              <a:spcAft>
                <a:spcPts val="1000"/>
              </a:spcAft>
            </a:pPr>
            <a:r>
              <a:rPr lang="tr-TR" sz="2400" b="1" u="sng" dirty="0">
                <a:solidFill>
                  <a:srgbClr val="54A021"/>
                </a:solidFill>
                <a:latin typeface="Cambria" panose="02040503050406030204" pitchFamily="18" charset="0"/>
                <a:ea typeface="Calibri" panose="020F0502020204030204" pitchFamily="34" charset="0"/>
                <a:cs typeface="Times New Roman" panose="02020603050405020304" pitchFamily="18" charset="0"/>
              </a:rPr>
              <a:t>Ders Değişikliği</a:t>
            </a:r>
            <a:endParaRPr lang="tr-TR" sz="2400" dirty="0">
              <a:solidFill>
                <a:srgbClr val="54A02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Yurt dışına gittiğiniz zaman seçmiş olduğunuz bazı derslerin açılmadığını, programınıza uygun olmadığını ya da o dersi almak istemediğinizi fark edeceksiniz. Bu durumda Learning Agreement’ınızın ikinci kısmı olan ekle/sil (During Mobility) sayfasını kullanmanız gerekmektedir.</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Almaktan vazgeçtiğiniz dersleri ve kredileri yazıp deleted, yeni seçtiğiniz dersleri ve kredilerini yazıp added kutucuğunu işaretlemeniz gerekmektedir. (Mutlaka öncelikle bölüm koordinatörünüze danışın)</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LA belgenizin ilk sayfasında olan ve herhangi bir değişiklik yapılmadan kalan dersleri tekrar ekle/sil sayfasına yazmanıza gerek yoktur.</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400" dirty="0">
                <a:solidFill>
                  <a:srgbClr val="17365D"/>
                </a:solidFill>
                <a:latin typeface="Cambria" panose="02040503050406030204" pitchFamily="18" charset="0"/>
                <a:ea typeface="Calibri" panose="020F0502020204030204" pitchFamily="34" charset="0"/>
                <a:cs typeface="Times New Roman" panose="02020603050405020304" pitchFamily="18" charset="0"/>
              </a:rPr>
              <a:t>Hazırladığınız değiştirdiğiniz LA belgesini önce karşı kuruma imzalatın. Sonra onay için emaille Erasmus Bölüm Koordinatörünüze gönderin. LA değişikliği karşı kuruma varış tarihinizden itibaren 1 AY içinde yapılmalıdır.</a:t>
            </a:r>
            <a:endParaRPr lang="tr-TR"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endParaRPr lang="tr-TR"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987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731" y="505954"/>
            <a:ext cx="3951485" cy="517065"/>
          </a:xfrm>
          <a:prstGeom prst="rect">
            <a:avLst/>
          </a:prstGeom>
        </p:spPr>
        <p:txBody>
          <a:bodyPr wrap="square">
            <a:spAutoFit/>
          </a:bodyPr>
          <a:lstStyle/>
          <a:p>
            <a:pPr marL="457200">
              <a:lnSpc>
                <a:spcPct val="115000"/>
              </a:lnSpc>
              <a:spcAft>
                <a:spcPts val="1000"/>
              </a:spcAft>
            </a:pPr>
            <a:r>
              <a:rPr lang="tr-TR" sz="24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rPr>
              <a:t>AKLINIZDA BULUNSUN</a:t>
            </a:r>
            <a:endParaRPr lang="tr-TR" sz="2400"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601362" y="1157202"/>
            <a:ext cx="10495006" cy="4883388"/>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Gideceğiniz ülkede geçerliliği olan bir sağlık sigortası yaptırın.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Karşı okulun oryantasyon tarihlerine yetişmeye çalışın.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Mentorunuz olacak ise, kendisi ile önceden haberleşin ve karşılanmanız ya da buluşmanızla ilgili ön bilgileri oraya gitmeden önce edinin.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Kalacak yerinizi mümkünse gitmeden önce ayarlamaya çalışın.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Kalacağınız yer üniversite yurdu değil ev ise ev sahibini görmeden önce herhangi bir ödemede bulunmayın.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Kalacağınız yerle ilgili önceden bilgi edinin.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Yerel ulaşım sistemi ve öğrenci indirimli ulaşım olanakları hakkında gitmeden bilgi edinin. Çıkartılabilecek uluslararası öğrenci kartlarını gitmeden önce almaya çalışın.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Biletinizi (kabul mektubu geldikten sonra) mümkün olduğu kadar erken alın.</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1173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1" y="135550"/>
            <a:ext cx="10107826" cy="5975995"/>
          </a:xfrm>
          <a:prstGeom prst="rect">
            <a:avLst/>
          </a:prstGeom>
        </p:spPr>
        <p:txBody>
          <a:bodyPr wrap="square">
            <a:spAutoFit/>
          </a:bodyPr>
          <a:lstStyle/>
          <a:p>
            <a:pPr lvl="0">
              <a:lnSpc>
                <a:spcPct val="115000"/>
              </a:lnSpc>
              <a:spcAft>
                <a:spcPts val="1000"/>
              </a:spcAft>
              <a:tabLst>
                <a:tab pos="457200" algn="l"/>
              </a:tabLst>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Gideceğiniz ülkenin elektrik düzenlemeleri hakkında bilginiz olsun. (özellikle laptop ve prizle ilgili sorun yaşamamak için)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Bagaj ağırlığınıza dikkat!</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Yanınızda fazladan vesikalık fotoğraf götürün.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Finansal olarak kendinizi emniyete alın. Erasmus hibeniz kaldığınız sürece tüm harcamalarınızı karşılamaya yeterli olmayabilir.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Akbank ile görüşüp hesabınıza yatan hibeyi hangi yollardan çekebileceğinizi öğrenin.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Telefonunuzun yurtdışına açık olmasıyla ilgili işlemleri son dakikaya bırakmayın.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Ders dışı aktivitelere mutlaka katılmaya çalışın.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Türkiye’den gelen bir öğrenci olarak size sorulabilecek sorular hakkında hazırlıklı olun.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Gideceğiniz ülkeye özgü kültürel farklılıklar konusunda önceden hazırlıklı olun.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 </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76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990708" y="2006864"/>
            <a:ext cx="2692568" cy="2503458"/>
          </a:xfrm>
          <a:prstGeom prst="rect">
            <a:avLst/>
          </a:prstGeom>
          <a:solidFill>
            <a:schemeClr val="bg2"/>
          </a:solidFill>
        </p:spPr>
      </p:pic>
    </p:spTree>
    <p:extLst>
      <p:ext uri="{BB962C8B-B14F-4D97-AF65-F5344CB8AC3E}">
        <p14:creationId xmlns:p14="http://schemas.microsoft.com/office/powerpoint/2010/main" val="329998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6051" y="710418"/>
            <a:ext cx="9300519" cy="5262979"/>
          </a:xfrm>
          <a:prstGeom prst="rect">
            <a:avLst/>
          </a:prstGeom>
        </p:spPr>
        <p:txBody>
          <a:bodyPr wrap="square">
            <a:spAutoFit/>
          </a:bodyPr>
          <a:lstStyle/>
          <a:p>
            <a:pPr algn="ctr"/>
            <a:r>
              <a:rPr lang="tr-TR" sz="4800" b="1" u="sng" dirty="0">
                <a:solidFill>
                  <a:schemeClr val="accent1">
                    <a:lumMod val="60000"/>
                    <a:lumOff val="40000"/>
                  </a:schemeClr>
                </a:solidFill>
              </a:rPr>
              <a:t>TEŞEKKÜRLER!</a:t>
            </a:r>
          </a:p>
          <a:p>
            <a:pPr algn="ctr"/>
            <a:endParaRPr lang="tr-TR" sz="4800" b="1" u="sng" dirty="0">
              <a:solidFill>
                <a:schemeClr val="accent1">
                  <a:lumMod val="60000"/>
                  <a:lumOff val="40000"/>
                </a:schemeClr>
              </a:solidFill>
            </a:endParaRPr>
          </a:p>
          <a:p>
            <a:pPr algn="ctr"/>
            <a:r>
              <a:rPr lang="tr-TR" sz="2400" b="1" dirty="0">
                <a:solidFill>
                  <a:srgbClr val="002060"/>
                </a:solidFill>
              </a:rPr>
              <a:t>ULUSLARARASI </a:t>
            </a:r>
            <a:r>
              <a:rPr lang="en-US" sz="2400" b="1" dirty="0">
                <a:solidFill>
                  <a:srgbClr val="002060"/>
                </a:solidFill>
              </a:rPr>
              <a:t>İLİŞKİLER DAİRE BAŞKANLIĞI</a:t>
            </a:r>
            <a:endParaRPr lang="tr-TR" sz="2400" b="1" dirty="0">
              <a:solidFill>
                <a:srgbClr val="002060"/>
              </a:solidFill>
            </a:endParaRPr>
          </a:p>
          <a:p>
            <a:pPr algn="ctr"/>
            <a:r>
              <a:rPr lang="tr-TR" sz="2400" b="1" dirty="0">
                <a:solidFill>
                  <a:srgbClr val="002060"/>
                </a:solidFill>
              </a:rPr>
              <a:t>Şile Kampüs, </a:t>
            </a:r>
            <a:r>
              <a:rPr lang="en-US" sz="2400" b="1" dirty="0" err="1">
                <a:solidFill>
                  <a:srgbClr val="002060"/>
                </a:solidFill>
              </a:rPr>
              <a:t>Turuncu</a:t>
            </a:r>
            <a:r>
              <a:rPr lang="en-US" sz="2400" b="1" dirty="0">
                <a:solidFill>
                  <a:srgbClr val="002060"/>
                </a:solidFill>
              </a:rPr>
              <a:t> </a:t>
            </a:r>
            <a:r>
              <a:rPr lang="en-US" sz="2400" b="1" dirty="0" err="1">
                <a:solidFill>
                  <a:srgbClr val="002060"/>
                </a:solidFill>
              </a:rPr>
              <a:t>Yurtlar</a:t>
            </a:r>
            <a:r>
              <a:rPr lang="en-US" sz="2400" b="1" dirty="0">
                <a:solidFill>
                  <a:srgbClr val="002060"/>
                </a:solidFill>
              </a:rPr>
              <a:t> H Blok</a:t>
            </a:r>
            <a:endParaRPr lang="tr-TR" sz="2400" b="1" dirty="0">
              <a:solidFill>
                <a:srgbClr val="002060"/>
              </a:solidFill>
            </a:endParaRPr>
          </a:p>
          <a:p>
            <a:pPr algn="ctr"/>
            <a:endParaRPr lang="tr-TR" sz="2400" b="1" dirty="0">
              <a:solidFill>
                <a:srgbClr val="002060"/>
              </a:solidFill>
            </a:endParaRPr>
          </a:p>
          <a:p>
            <a:pPr algn="ctr"/>
            <a:r>
              <a:rPr lang="tr-TR" sz="2400" b="1" dirty="0">
                <a:solidFill>
                  <a:srgbClr val="002060"/>
                </a:solidFill>
              </a:rPr>
              <a:t>Alp AKGÜLLÜ</a:t>
            </a:r>
          </a:p>
          <a:p>
            <a:pPr algn="ctr"/>
            <a:r>
              <a:rPr lang="tr-TR" sz="2400" dirty="0">
                <a:solidFill>
                  <a:srgbClr val="002060"/>
                </a:solidFill>
              </a:rPr>
              <a:t>Erasmus Kurum Koordinatörü </a:t>
            </a:r>
          </a:p>
          <a:p>
            <a:pPr algn="ctr"/>
            <a:endParaRPr lang="tr-TR" sz="2400" dirty="0">
              <a:solidFill>
                <a:srgbClr val="002060"/>
              </a:solidFill>
            </a:endParaRPr>
          </a:p>
          <a:p>
            <a:pPr algn="ctr"/>
            <a:r>
              <a:rPr lang="en-US" sz="2400" b="1" dirty="0">
                <a:solidFill>
                  <a:srgbClr val="002060"/>
                </a:solidFill>
              </a:rPr>
              <a:t>Yaren </a:t>
            </a:r>
            <a:r>
              <a:rPr lang="tr-TR" sz="2400" b="1" dirty="0">
                <a:solidFill>
                  <a:srgbClr val="002060"/>
                </a:solidFill>
              </a:rPr>
              <a:t>CANİK</a:t>
            </a:r>
            <a:r>
              <a:rPr lang="en-US" sz="2400" b="1" dirty="0">
                <a:solidFill>
                  <a:srgbClr val="002060"/>
                </a:solidFill>
              </a:rPr>
              <a:t> – </a:t>
            </a:r>
            <a:r>
              <a:rPr lang="tr-TR" sz="2400" b="1" dirty="0">
                <a:solidFill>
                  <a:srgbClr val="002060"/>
                </a:solidFill>
              </a:rPr>
              <a:t>Kıdemli Erasmus+ Programları Uzmanı</a:t>
            </a:r>
            <a:endParaRPr lang="en-US" sz="2400" b="1" dirty="0">
              <a:solidFill>
                <a:srgbClr val="002060"/>
              </a:solidFill>
            </a:endParaRPr>
          </a:p>
          <a:p>
            <a:pPr algn="ctr"/>
            <a:r>
              <a:rPr lang="en-US" sz="2400" b="1" dirty="0">
                <a:solidFill>
                  <a:srgbClr val="002060"/>
                </a:solidFill>
              </a:rPr>
              <a:t>Derya </a:t>
            </a:r>
            <a:r>
              <a:rPr lang="tr-TR" sz="2400" b="1" dirty="0">
                <a:solidFill>
                  <a:srgbClr val="002060"/>
                </a:solidFill>
              </a:rPr>
              <a:t>KARTAL</a:t>
            </a:r>
            <a:r>
              <a:rPr lang="en-US" sz="2400" b="1" dirty="0">
                <a:solidFill>
                  <a:srgbClr val="002060"/>
                </a:solidFill>
              </a:rPr>
              <a:t> – </a:t>
            </a:r>
            <a:r>
              <a:rPr lang="tr-TR" sz="2400" b="1" dirty="0">
                <a:solidFill>
                  <a:srgbClr val="002060"/>
                </a:solidFill>
              </a:rPr>
              <a:t>Erasmus+ Programları Uzmanı</a:t>
            </a:r>
            <a:endParaRPr lang="en-US" sz="2400" b="1" dirty="0">
              <a:solidFill>
                <a:srgbClr val="002060"/>
              </a:solidFill>
            </a:endParaRPr>
          </a:p>
          <a:p>
            <a:pPr algn="ctr"/>
            <a:endParaRPr lang="tr-TR" sz="2400" dirty="0">
              <a:solidFill>
                <a:srgbClr val="002060"/>
              </a:solidFill>
            </a:endParaRPr>
          </a:p>
          <a:p>
            <a:pPr algn="ctr"/>
            <a:r>
              <a:rPr lang="tr-TR" sz="2400" b="1" dirty="0">
                <a:solidFill>
                  <a:srgbClr val="002060"/>
                </a:solidFill>
              </a:rPr>
              <a:t>international@isikun.edu.tr</a:t>
            </a:r>
          </a:p>
        </p:txBody>
      </p:sp>
    </p:spTree>
    <p:extLst>
      <p:ext uri="{BB962C8B-B14F-4D97-AF65-F5344CB8AC3E}">
        <p14:creationId xmlns:p14="http://schemas.microsoft.com/office/powerpoint/2010/main" val="3267825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3100" dirty="0"/>
              <a:t>Yerleştiğiniz okula nominasyonunuz yapıldı, yani aday olarak bildirildiniz. Yerleştiğiniz Kuruma Başvuru</a:t>
            </a:r>
            <a:br>
              <a:rPr lang="tr-TR" dirty="0"/>
            </a:br>
            <a:br>
              <a:rPr lang="tr-TR" dirty="0"/>
            </a:br>
            <a:br>
              <a:rPr lang="tr-TR" dirty="0"/>
            </a:br>
            <a:endParaRPr lang="tr-TR" dirty="0"/>
          </a:p>
        </p:txBody>
      </p:sp>
      <p:sp>
        <p:nvSpPr>
          <p:cNvPr id="3" name="Content Placeholder 2"/>
          <p:cNvSpPr>
            <a:spLocks noGrp="1"/>
          </p:cNvSpPr>
          <p:nvPr>
            <p:ph idx="1"/>
          </p:nvPr>
        </p:nvSpPr>
        <p:spPr/>
        <p:txBody>
          <a:bodyPr/>
          <a:lstStyle/>
          <a:p>
            <a:r>
              <a:rPr lang="tr-TR" sz="2000" dirty="0">
                <a:solidFill>
                  <a:srgbClr val="002060"/>
                </a:solidFill>
              </a:rPr>
              <a:t>Partner kurumunuzdan bir bilgilendirme maili almanız gerekmektedir. Bu bilgilendirme mailinde başvuru adımları yer almaktadır. Lütfen, yerleştiğiniz okulun web sayfasını (Erasmus/ International Office, Exchange, EU Office) inceleyin. </a:t>
            </a:r>
          </a:p>
          <a:p>
            <a:endParaRPr lang="tr-TR" dirty="0">
              <a:solidFill>
                <a:srgbClr val="002060"/>
              </a:solidFill>
            </a:endParaRPr>
          </a:p>
          <a:p>
            <a:r>
              <a:rPr lang="tr-TR" sz="2000" dirty="0">
                <a:solidFill>
                  <a:srgbClr val="002060"/>
                </a:solidFill>
              </a:rPr>
              <a:t>Son başvuru tarihi nedir? Başvuruda hangi belgeler isteniyor? Başvuru online mı yapılacak? Belgelerin postalanması gerekiyor mu? Dil belgesi isteniyor mu? Learning </a:t>
            </a:r>
            <a:r>
              <a:rPr lang="tr-TR" sz="2000" dirty="0" err="1">
                <a:solidFill>
                  <a:srgbClr val="002060"/>
                </a:solidFill>
              </a:rPr>
              <a:t>Agreement</a:t>
            </a:r>
            <a:r>
              <a:rPr lang="tr-TR" sz="2000" dirty="0">
                <a:solidFill>
                  <a:srgbClr val="002060"/>
                </a:solidFill>
              </a:rPr>
              <a:t> isteniyor mu? Gideceğiniz dönemde alabileceğiniz dersler neler? Akademik dönem hangi tarihler arasında? Yurt başvurusu okul aracılığıyla mı yapılıyor?</a:t>
            </a:r>
          </a:p>
        </p:txBody>
      </p:sp>
    </p:spTree>
    <p:extLst>
      <p:ext uri="{BB962C8B-B14F-4D97-AF65-F5344CB8AC3E}">
        <p14:creationId xmlns:p14="http://schemas.microsoft.com/office/powerpoint/2010/main" val="248327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98140"/>
            <a:ext cx="10256108" cy="3964932"/>
          </a:xfrm>
          <a:prstGeom prst="rect">
            <a:avLst/>
          </a:prstGeom>
        </p:spPr>
        <p:txBody>
          <a:bodyPr wrap="square">
            <a:spAutoFit/>
          </a:bodyPr>
          <a:lstStyle/>
          <a:p>
            <a:pPr marL="800100" indent="-342900" algn="just">
              <a:lnSpc>
                <a:spcPct val="115000"/>
              </a:lnSpc>
              <a:spcAft>
                <a:spcPts val="0"/>
              </a:spcAft>
              <a:buFont typeface="Arial" panose="020B0604020202020204" pitchFamily="34" charset="0"/>
              <a:buChar char="•"/>
            </a:pPr>
            <a:r>
              <a:rPr lang="tr-TR" sz="2000" dirty="0">
                <a:solidFill>
                  <a:srgbClr val="17365D"/>
                </a:solidFill>
                <a:latin typeface="Calibri" panose="020F0502020204030204" pitchFamily="34" charset="0"/>
                <a:ea typeface="Calibri" panose="020F0502020204030204" pitchFamily="34" charset="0"/>
                <a:cs typeface="Times New Roman" panose="02020603050405020304" pitchFamily="18" charset="0"/>
              </a:rPr>
              <a:t>İstenen belgeleri hazırlayıp başvurunuzu son başvuru tarihinden önce tamamlayın. Yurt başvurusu yapacaksanız başvurunuzu mümkün olduğunca erken tamamlayın.</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tr-TR" sz="2000" b="1" dirty="0">
                <a:solidFill>
                  <a:srgbClr val="17365D"/>
                </a:solidFill>
                <a:latin typeface="Calibri" panose="020F0502020204030204" pitchFamily="34" charset="0"/>
                <a:ea typeface="Calibri" panose="020F0502020204030204" pitchFamily="34" charset="0"/>
                <a:cs typeface="Times New Roman" panose="02020603050405020304" pitchFamily="18" charset="0"/>
              </a:rPr>
              <a:t>      İngilizce dil belgesi isteniyorsa SFL sonuç belgenizi iletebilirsiniz.</a:t>
            </a:r>
          </a:p>
          <a:p>
            <a:pPr marL="457200" algn="just">
              <a:lnSpc>
                <a:spcPct val="115000"/>
              </a:lnSpc>
              <a:spcAft>
                <a:spcPts val="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800100" indent="-342900" algn="just">
              <a:lnSpc>
                <a:spcPct val="115000"/>
              </a:lnSpc>
              <a:spcAft>
                <a:spcPts val="0"/>
              </a:spcAft>
              <a:buFont typeface="Arial" panose="020B0604020202020204" pitchFamily="34" charset="0"/>
              <a:buChar char="•"/>
            </a:pPr>
            <a:r>
              <a:rPr lang="tr-T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Arkadaşlarınızdan duyduklarınıza göre değil web sayfasındaki bilgilere göre istenen belgeleri eksiksiz tamamlayın!</a:t>
            </a:r>
          </a:p>
          <a:p>
            <a:pPr marL="457200" algn="just">
              <a:lnSpc>
                <a:spcPct val="115000"/>
              </a:lnSpc>
              <a:spcAft>
                <a:spcPts val="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800100" indent="-342900" algn="just">
              <a:lnSpc>
                <a:spcPct val="115000"/>
              </a:lnSpc>
              <a:spcAft>
                <a:spcPts val="0"/>
              </a:spcAft>
              <a:buFont typeface="Arial" panose="020B0604020202020204" pitchFamily="34" charset="0"/>
              <a:buChar char="•"/>
            </a:pPr>
            <a:r>
              <a:rPr lang="tr-TR" sz="2000" b="1" dirty="0">
                <a:solidFill>
                  <a:srgbClr val="17365D"/>
                </a:solidFill>
                <a:latin typeface="Calibri" panose="020F0502020204030204" pitchFamily="34" charset="0"/>
                <a:ea typeface="Calibri" panose="020F0502020204030204" pitchFamily="34" charset="0"/>
                <a:cs typeface="Times New Roman" panose="02020603050405020304" pitchFamily="18" charset="0"/>
              </a:rPr>
              <a:t>Learning Agreement başvuru aşamasında isteniyorsa mutlaka Erasmus Bölüm Koordinatörünüz ile birlikte hazırlayın. Erasmus Bölüm Koordinatör Listesi web sitemizde ve sonuç duyuru listesinin altındaki eklerde mevcuttur.</a:t>
            </a:r>
          </a:p>
          <a:p>
            <a:pPr marL="457200" algn="just">
              <a:lnSpc>
                <a:spcPct val="115000"/>
              </a:lnSpc>
              <a:spcAft>
                <a:spcPts val="0"/>
              </a:spcAft>
            </a:pP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98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95300" y="897152"/>
            <a:ext cx="9432323" cy="4847481"/>
          </a:xfrm>
          <a:prstGeom prst="rect">
            <a:avLst/>
          </a:prstGeom>
        </p:spPr>
        <p:txBody>
          <a:bodyPr wrap="square">
            <a:spAutoFit/>
          </a:bodyPr>
          <a:lstStyle/>
          <a:p>
            <a:pPr marL="342900" lvl="0" indent="-342900" algn="just">
              <a:lnSpc>
                <a:spcPct val="115000"/>
              </a:lnSpc>
              <a:spcAft>
                <a:spcPts val="0"/>
              </a:spcAft>
              <a:buFont typeface="Arial" panose="020B0604020202020204" pitchFamily="34" charset="0"/>
              <a:buChar char="•"/>
            </a:pPr>
            <a:r>
              <a:rPr lang="tr-TR"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Artık kabul mektubunuzu beklemeye başlayabilirsiniz.</a:t>
            </a:r>
          </a:p>
          <a:p>
            <a:pPr lvl="0" algn="just">
              <a:lnSpc>
                <a:spcPct val="115000"/>
              </a:lnSpc>
              <a:spcAft>
                <a:spcPts val="0"/>
              </a:spcAft>
            </a:pPr>
            <a:endParaRPr lang="tr-TR" b="1" dirty="0">
              <a:solidFill>
                <a:srgbClr val="17365D"/>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tr-TR" b="1" dirty="0">
                <a:solidFill>
                  <a:srgbClr val="17365D"/>
                </a:solidFill>
                <a:latin typeface="Calibri" panose="020F0502020204030204" pitchFamily="34" charset="0"/>
                <a:ea typeface="Calibri" panose="020F0502020204030204" pitchFamily="34" charset="0"/>
                <a:cs typeface="Times New Roman" panose="02020603050405020304" pitchFamily="18" charset="0"/>
              </a:rPr>
              <a:t>Bu süreçte sabırlı olun. Genelde başvurular son başvuru tarihinden sonra topluca incelenir. Uluslararası Ofislerin çok yoğun iş yükü olduğunu unutmayın. </a:t>
            </a:r>
          </a:p>
          <a:p>
            <a:pPr lvl="0" algn="just">
              <a:lnSpc>
                <a:spcPct val="115000"/>
              </a:lnSpc>
              <a:spcAft>
                <a:spcPts val="0"/>
              </a:spcAft>
            </a:pPr>
            <a:endParaRPr lang="tr-TR" dirty="0">
              <a:latin typeface="Calibri" panose="020F0502020204030204" pitchFamily="34" charset="0"/>
              <a:ea typeface="Calibri" panose="020F0502020204030204" pitchFamily="34" charset="0"/>
              <a:cs typeface="Times New Roman" panose="02020603050405020304" pitchFamily="18" charset="0"/>
            </a:endParaRPr>
          </a:p>
          <a:p>
            <a:r>
              <a:rPr lang="tr-TR" b="1" dirty="0">
                <a:solidFill>
                  <a:srgbClr val="17365D"/>
                </a:solidFill>
                <a:latin typeface="Calibri" panose="020F0502020204030204" pitchFamily="34" charset="0"/>
                <a:ea typeface="Calibri" panose="020F0502020204030204" pitchFamily="34" charset="0"/>
                <a:cs typeface="Times New Roman" panose="02020603050405020304" pitchFamily="18" charset="0"/>
              </a:rPr>
              <a:t>Karşı kurumdan gelebilecek bilgi mailleri için Işık ve kişisel emailinizi düzenli kontrol edin. Eğer emaillerinize cevap alamıyorsanız ve dönem başlangıcına 2 aydan az zaman kala hala kabul mektubunuz gelmediyse mutlaka gideceğiniz kurumla ve bizimle iletişime geçin.</a:t>
            </a:r>
          </a:p>
          <a:p>
            <a:endParaRPr lang="tr-TR" sz="1600" b="1" dirty="0">
              <a:solidFill>
                <a:srgbClr val="17365D"/>
              </a:solidFill>
              <a:latin typeface="Calibri" panose="020F0502020204030204" pitchFamily="34" charset="0"/>
              <a:cs typeface="Times New Roman" panose="02020603050405020304" pitchFamily="18" charset="0"/>
            </a:endParaRPr>
          </a:p>
          <a:p>
            <a:endParaRPr lang="tr-TR" sz="1600" b="1" dirty="0">
              <a:solidFill>
                <a:srgbClr val="17365D"/>
              </a:solidFill>
              <a:latin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Arial" panose="020B0604020202020204" pitchFamily="34" charset="0"/>
              <a:buChar char="•"/>
            </a:pPr>
            <a:r>
              <a:rPr lang="tr-TR"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Kabul mektubunuz geldikten sonra ;</a:t>
            </a:r>
          </a:p>
          <a:p>
            <a:pPr lvl="0" algn="just">
              <a:lnSpc>
                <a:spcPct val="115000"/>
              </a:lnSpc>
              <a:spcAft>
                <a:spcPts val="0"/>
              </a:spcAft>
            </a:pP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r>
              <a:rPr lang="tr-TR" b="1" dirty="0">
                <a:solidFill>
                  <a:srgbClr val="17365D"/>
                </a:solidFill>
                <a:latin typeface="Calibri" panose="020F0502020204030204" pitchFamily="34" charset="0"/>
                <a:ea typeface="Calibri" panose="020F0502020204030204" pitchFamily="34" charset="0"/>
                <a:cs typeface="Times New Roman" panose="02020603050405020304" pitchFamily="18" charset="0"/>
              </a:rPr>
              <a:t>Doğrudan sizin adresine postalanacağı gibi Uluslararası Ofise de gönderilebilir. Uluslararası Ofise ulaşması halinde email ile haber verilecektir. </a:t>
            </a:r>
            <a:endParaRPr lang="tr-TR" dirty="0">
              <a:latin typeface="Calibri" panose="020F0502020204030204" pitchFamily="34" charset="0"/>
              <a:ea typeface="Calibri" panose="020F0502020204030204" pitchFamily="34" charset="0"/>
              <a:cs typeface="Times New Roman" panose="02020603050405020304" pitchFamily="18" charset="0"/>
            </a:endParaRPr>
          </a:p>
          <a:p>
            <a:endParaRPr lang="tr-TR" sz="1600" dirty="0"/>
          </a:p>
        </p:txBody>
      </p:sp>
    </p:spTree>
    <p:extLst>
      <p:ext uri="{BB962C8B-B14F-4D97-AF65-F5344CB8AC3E}">
        <p14:creationId xmlns:p14="http://schemas.microsoft.com/office/powerpoint/2010/main" val="4192080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831" y="1055420"/>
            <a:ext cx="8394357" cy="5208285"/>
          </a:xfrm>
          <a:prstGeom prst="rect">
            <a:avLst/>
          </a:prstGeom>
        </p:spPr>
        <p:txBody>
          <a:bodyPr wrap="square">
            <a:spAutoFit/>
          </a:bodyPr>
          <a:lstStyle/>
          <a:p>
            <a:pPr algn="just">
              <a:lnSpc>
                <a:spcPct val="115000"/>
              </a:lnSpc>
              <a:spcAft>
                <a:spcPts val="1000"/>
              </a:spcAft>
            </a:pPr>
            <a:r>
              <a:rPr lang="tr-TR" sz="2400" b="1"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Vize Başvurusu ve Gidiş Evrakları</a:t>
            </a:r>
            <a:endParaRPr lang="tr-TR" sz="1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indent="-342900" algn="just">
              <a:lnSpc>
                <a:spcPct val="115000"/>
              </a:lnSpc>
              <a:buFont typeface="Symbol" panose="05050102010706020507" pitchFamily="18" charset="2"/>
              <a:buChar char=""/>
            </a:pPr>
            <a:r>
              <a:rPr lang="tr-TR" b="1" dirty="0">
                <a:solidFill>
                  <a:srgbClr val="17365D"/>
                </a:solidFill>
                <a:latin typeface="Calibri" panose="020F0502020204030204" pitchFamily="34" charset="0"/>
                <a:cs typeface="Times New Roman" panose="02020603050405020304" pitchFamily="18" charset="0"/>
              </a:rPr>
              <a:t>Kabul mektubunuzun bir kopyasını Uluslararası Ofise teslim edip karşılığında vize kolaylaştırıcı hibe teyit mektubunuzu alabilirsiniz. Vize kolaylaştırıcı mektup Erasmus öğrencisi olarak seçildiğinizi ve alacağınız aylık hibe miktarını belirtir.</a:t>
            </a:r>
          </a:p>
          <a:p>
            <a:pPr algn="just">
              <a:lnSpc>
                <a:spcPct val="115000"/>
              </a:lnSpc>
            </a:pPr>
            <a:r>
              <a:rPr lang="tr-TR" b="1" dirty="0">
                <a:solidFill>
                  <a:srgbClr val="17365D"/>
                </a:solidFill>
                <a:latin typeface="Calibri" panose="020F0502020204030204" pitchFamily="34" charset="0"/>
                <a:cs typeface="Times New Roman" panose="02020603050405020304" pitchFamily="18" charset="0"/>
              </a:rPr>
              <a:t> </a:t>
            </a:r>
          </a:p>
          <a:p>
            <a:pPr indent="-342900" algn="just">
              <a:lnSpc>
                <a:spcPct val="115000"/>
              </a:lnSpc>
              <a:buFont typeface="Symbol" panose="05050102010706020507" pitchFamily="18" charset="2"/>
              <a:buChar char=""/>
            </a:pPr>
            <a:r>
              <a:rPr lang="tr-TR" b="1" dirty="0">
                <a:solidFill>
                  <a:srgbClr val="17365D"/>
                </a:solidFill>
                <a:latin typeface="Calibri" panose="020F0502020204030204" pitchFamily="34" charset="0"/>
                <a:cs typeface="Times New Roman" panose="02020603050405020304" pitchFamily="18" charset="0"/>
              </a:rPr>
              <a:t>Gideceğiniz ülkenin vize prosedürlerini inceleyin, vize başvuru sonucunun uzun sürebileceğini göz önüne alarak zamanında randevu alın ve istenen belgelerle başvurunuzu yapın.</a:t>
            </a:r>
            <a:br>
              <a:rPr lang="tr-TR" b="1" dirty="0">
                <a:solidFill>
                  <a:srgbClr val="17365D"/>
                </a:solidFill>
                <a:latin typeface="Calibri" panose="020F0502020204030204" pitchFamily="34" charset="0"/>
                <a:cs typeface="Times New Roman" panose="02020603050405020304" pitchFamily="18" charset="0"/>
              </a:rPr>
            </a:br>
            <a:r>
              <a:rPr lang="tr-TR" b="1" dirty="0">
                <a:solidFill>
                  <a:srgbClr val="17365D"/>
                </a:solidFill>
                <a:latin typeface="Calibri" panose="020F0502020204030204" pitchFamily="34" charset="0"/>
                <a:cs typeface="Times New Roman" panose="02020603050405020304" pitchFamily="18" charset="0"/>
              </a:rPr>
              <a:t> </a:t>
            </a:r>
          </a:p>
          <a:p>
            <a:pPr indent="-342900" algn="just">
              <a:lnSpc>
                <a:spcPct val="115000"/>
              </a:lnSpc>
              <a:buFont typeface="Symbol" panose="05050102010706020507" pitchFamily="18" charset="2"/>
              <a:buChar char=""/>
            </a:pPr>
            <a:r>
              <a:rPr lang="tr-TR" b="1" dirty="0">
                <a:solidFill>
                  <a:srgbClr val="17365D"/>
                </a:solidFill>
                <a:latin typeface="Calibri" panose="020F0502020204030204" pitchFamily="34" charset="0"/>
                <a:cs typeface="Times New Roman" panose="02020603050405020304" pitchFamily="18" charset="0"/>
              </a:rPr>
              <a:t>Erasmus döneminde de öğrenim ücretinizi Işık Üniversitesine ödemeyi unutmayın.</a:t>
            </a:r>
            <a:r>
              <a:rPr lang="en-US" b="1" dirty="0">
                <a:solidFill>
                  <a:srgbClr val="17365D"/>
                </a:solidFill>
                <a:latin typeface="Calibri" panose="020F0502020204030204" pitchFamily="34" charset="0"/>
                <a:cs typeface="Times New Roman" panose="02020603050405020304" pitchFamily="18" charset="0"/>
              </a:rPr>
              <a:t> Tam </a:t>
            </a:r>
            <a:r>
              <a:rPr lang="en-US" b="1" dirty="0" err="1">
                <a:solidFill>
                  <a:srgbClr val="17365D"/>
                </a:solidFill>
                <a:latin typeface="Calibri" panose="020F0502020204030204" pitchFamily="34" charset="0"/>
                <a:cs typeface="Times New Roman" panose="02020603050405020304" pitchFamily="18" charset="0"/>
              </a:rPr>
              <a:t>burslu</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öğrenciyseniz</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bunu</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belirten</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öğrenci</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belgenizi</a:t>
            </a:r>
            <a:r>
              <a:rPr lang="en-US" b="1" dirty="0">
                <a:solidFill>
                  <a:srgbClr val="17365D"/>
                </a:solidFill>
                <a:latin typeface="Calibri" panose="020F0502020204030204" pitchFamily="34" charset="0"/>
                <a:cs typeface="Times New Roman" panose="02020603050405020304" pitchFamily="18" charset="0"/>
              </a:rPr>
              <a:t> </a:t>
            </a:r>
            <a:r>
              <a:rPr lang="en-US" b="1" dirty="0" err="1">
                <a:solidFill>
                  <a:srgbClr val="17365D"/>
                </a:solidFill>
                <a:latin typeface="Calibri" panose="020F0502020204030204" pitchFamily="34" charset="0"/>
                <a:cs typeface="Times New Roman" panose="02020603050405020304" pitchFamily="18" charset="0"/>
              </a:rPr>
              <a:t>iletebilirsiniz</a:t>
            </a:r>
            <a:r>
              <a:rPr lang="en-US" b="1" dirty="0">
                <a:solidFill>
                  <a:srgbClr val="17365D"/>
                </a:solidFill>
                <a:latin typeface="Calibri" panose="020F0502020204030204" pitchFamily="34" charset="0"/>
                <a:cs typeface="Times New Roman" panose="02020603050405020304" pitchFamily="18" charset="0"/>
              </a:rPr>
              <a:t>.</a:t>
            </a:r>
          </a:p>
          <a:p>
            <a:pPr lvl="0">
              <a:lnSpc>
                <a:spcPct val="115000"/>
              </a:lnSpc>
              <a:spcAft>
                <a:spcPts val="1000"/>
              </a:spcAft>
            </a:pPr>
            <a:br>
              <a:rPr lang="tr-TR" sz="2400" b="1" dirty="0">
                <a:solidFill>
                  <a:srgbClr val="17365D"/>
                </a:solidFill>
                <a:latin typeface="Calibri" panose="020F0502020204030204" pitchFamily="34" charset="0"/>
                <a:ea typeface="Calibri" panose="020F0502020204030204" pitchFamily="34" charset="0"/>
                <a:cs typeface="Times New Roman" panose="02020603050405020304" pitchFamily="18" charset="0"/>
              </a:rPr>
            </a:br>
            <a:endParaRPr lang="tr-TR" sz="2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Aft>
                <a:spcPts val="0"/>
              </a:spcAft>
            </a:pPr>
            <a:endParaRPr lang="tr-T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796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6778" y="782403"/>
            <a:ext cx="7257535" cy="6094810"/>
          </a:xfrm>
          <a:prstGeom prst="rect">
            <a:avLst/>
          </a:prstGeom>
        </p:spPr>
        <p:txBody>
          <a:bodyPr wrap="square">
            <a:spAutoFit/>
          </a:bodyPr>
          <a:lstStyle/>
          <a:p>
            <a:pPr marL="457200" algn="just">
              <a:lnSpc>
                <a:spcPct val="115000"/>
              </a:lnSpc>
              <a:spcAft>
                <a:spcPts val="0"/>
              </a:spcAft>
            </a:pPr>
            <a:r>
              <a:rPr lang="tr-TR" dirty="0">
                <a:solidFill>
                  <a:srgbClr val="17365D"/>
                </a:solidFill>
                <a:latin typeface="Calibri" panose="020F0502020204030204" pitchFamily="34" charset="0"/>
                <a:ea typeface="Calibri" panose="020F0502020204030204" pitchFamily="34" charset="0"/>
                <a:cs typeface="Times New Roman" panose="02020603050405020304" pitchFamily="18" charset="0"/>
              </a:rPr>
              <a:t>Gitmeden en az 3 hafta önce aşağıdaki belgeleri </a:t>
            </a:r>
            <a:r>
              <a:rPr lang="en-US" dirty="0" err="1">
                <a:solidFill>
                  <a:srgbClr val="17365D"/>
                </a:solidFill>
                <a:latin typeface="Calibri" panose="020F0502020204030204" pitchFamily="34" charset="0"/>
                <a:ea typeface="Calibri" panose="020F0502020204030204" pitchFamily="34" charset="0"/>
                <a:cs typeface="Times New Roman" panose="02020603050405020304" pitchFamily="18" charset="0"/>
              </a:rPr>
              <a:t>tamamlamayı</a:t>
            </a:r>
            <a:r>
              <a:rPr lang="en-US" dirty="0">
                <a:solidFill>
                  <a:srgbClr val="17365D"/>
                </a:solidFill>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17365D"/>
                </a:solidFill>
                <a:latin typeface="Calibri" panose="020F0502020204030204" pitchFamily="34" charset="0"/>
                <a:ea typeface="Calibri" panose="020F0502020204030204" pitchFamily="34" charset="0"/>
                <a:cs typeface="Times New Roman" panose="02020603050405020304" pitchFamily="18" charset="0"/>
              </a:rPr>
              <a:t>ve</a:t>
            </a:r>
            <a:r>
              <a:rPr lang="en-US" dirty="0">
                <a:solidFill>
                  <a:srgbClr val="17365D"/>
                </a:solidFill>
                <a:latin typeface="Calibri" panose="020F0502020204030204" pitchFamily="34" charset="0"/>
                <a:ea typeface="Calibri" panose="020F0502020204030204" pitchFamily="34" charset="0"/>
                <a:cs typeface="Times New Roman" panose="02020603050405020304" pitchFamily="18" charset="0"/>
              </a:rPr>
              <a:t> bize </a:t>
            </a:r>
            <a:r>
              <a:rPr lang="en-US" dirty="0" err="1">
                <a:solidFill>
                  <a:srgbClr val="17365D"/>
                </a:solidFill>
                <a:latin typeface="Calibri" panose="020F0502020204030204" pitchFamily="34" charset="0"/>
                <a:ea typeface="Calibri" panose="020F0502020204030204" pitchFamily="34" charset="0"/>
                <a:cs typeface="Times New Roman" panose="02020603050405020304" pitchFamily="18" charset="0"/>
              </a:rPr>
              <a:t>iletmeyi</a:t>
            </a:r>
            <a:r>
              <a:rPr lang="en-US" dirty="0">
                <a:solidFill>
                  <a:srgbClr val="17365D"/>
                </a:solidFill>
                <a:latin typeface="Calibri" panose="020F0502020204030204" pitchFamily="34" charset="0"/>
                <a:ea typeface="Calibri" panose="020F0502020204030204" pitchFamily="34" charset="0"/>
                <a:cs typeface="Times New Roman" panose="02020603050405020304" pitchFamily="18" charset="0"/>
              </a:rPr>
              <a:t> </a:t>
            </a:r>
            <a:r>
              <a:rPr lang="tr-TR" dirty="0">
                <a:solidFill>
                  <a:srgbClr val="17365D"/>
                </a:solidFill>
                <a:latin typeface="Calibri" panose="020F0502020204030204" pitchFamily="34" charset="0"/>
                <a:ea typeface="Calibri" panose="020F0502020204030204" pitchFamily="34" charset="0"/>
                <a:cs typeface="Times New Roman" panose="02020603050405020304" pitchFamily="18" charset="0"/>
              </a:rPr>
              <a:t>unutmayın ! </a:t>
            </a:r>
            <a:r>
              <a:rPr lang="tr-TR" dirty="0">
                <a:solidFill>
                  <a:srgbClr val="17365D"/>
                </a:solidFill>
                <a:latin typeface="Calibri" panose="020F0502020204030204" pitchFamily="34" charset="0"/>
                <a:cs typeface="Times New Roman" panose="02020603050405020304" pitchFamily="18" charset="0"/>
              </a:rPr>
              <a:t> </a:t>
            </a:r>
            <a:r>
              <a:rPr lang="tr-TR" b="1" dirty="0">
                <a:solidFill>
                  <a:srgbClr val="17365D"/>
                </a:solidFill>
                <a:latin typeface="Calibri" panose="020F0502020204030204" pitchFamily="34" charset="0"/>
                <a:cs typeface="Times New Roman" panose="02020603050405020304" pitchFamily="18" charset="0"/>
              </a:rPr>
              <a:t>Belgeler tamamlanmadığı takdirde hareketlilik öncesi hibe alamayacağınızı unutmayın. </a:t>
            </a: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Learning Agreement kopyası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Ders Transfer Tablosu imzalı aslı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Kabul Mektubu (Letter of Acceptance) kopyası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Akbank Euro Hesap Cüzdanı kopyası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Kalış süresini kapsayan Öğrenci Sağlık Sigortası poliçesinin kopyası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Işık Üniversitesi Öğrenim Ücreti Ödeme Makbuzu </a:t>
            </a:r>
            <a:r>
              <a:rPr lang="en-US"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ya da </a:t>
            </a:r>
            <a:r>
              <a:rPr lang="en-US"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Tam </a:t>
            </a:r>
            <a:r>
              <a:rPr lang="en-US" sz="1600" b="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Burslu</a:t>
            </a:r>
            <a:r>
              <a:rPr lang="en-US"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sz="1600" b="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Belgesi</a:t>
            </a:r>
            <a:r>
              <a:rPr lang="en-US"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Öğrenci Öğrenim Hareketliliği Hibe Sözleşmesi (Öğrencinin vizesini </a:t>
            </a:r>
            <a:r>
              <a:rPr lang="tr-TR" sz="1600" b="1" dirty="0" err="1">
                <a:solidFill>
                  <a:srgbClr val="1F497D"/>
                </a:solidFill>
                <a:latin typeface="Calibri" panose="020F0502020204030204" pitchFamily="34" charset="0"/>
                <a:ea typeface="Calibri" panose="020F0502020204030204" pitchFamily="34" charset="0"/>
                <a:cs typeface="Times New Roman" panose="02020603050405020304" pitchFamily="18" charset="0"/>
              </a:rPr>
              <a:t>UİDB’ye</a:t>
            </a: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temini sonrası mail olarak öğrenciye iletilir.)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0"/>
              </a:spcAft>
            </a:pPr>
            <a:r>
              <a:rPr lang="tr-TR" sz="1600" b="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733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7480" y="1133865"/>
            <a:ext cx="8987480" cy="4447371"/>
          </a:xfrm>
          <a:prstGeom prst="rect">
            <a:avLst/>
          </a:prstGeom>
        </p:spPr>
        <p:txBody>
          <a:bodyPr wrap="square">
            <a:spAutoFit/>
          </a:bodyPr>
          <a:lstStyle/>
          <a:p>
            <a:pPr>
              <a:lnSpc>
                <a:spcPct val="115000"/>
              </a:lnSpc>
              <a:spcAft>
                <a:spcPts val="1000"/>
              </a:spcAft>
            </a:pPr>
            <a:r>
              <a:rPr lang="tr-TR" sz="24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rPr>
              <a:t>(OLS) Nedir?</a:t>
            </a:r>
            <a:endParaRPr lang="tr-TR" sz="24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Çevrimiçi Dil Desteği/ Online Linguistic Support  Erasmus+ katılımcılarına (eğitim, staj ya da Avrupa gönüllü hizmeti katılımcılarına) hareketlilik öncesi ve yurtdışında kaldıkları süre boyunca eğitim alacakları ya da çalışacakları dil ile ilgili bilgi ve yeterliliklerini geliştirmek için tasarlanmıştır.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OLS, dil sınavı ve dil kurslarından oluşmaktadır.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Sınav sonunda A1 ve B1 seviyeleri arasında bir puan alınması durumunda katılımcıya otomatik olarak dil kursu gönderilmektedir.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15000"/>
              </a:lnSpc>
              <a:spcAft>
                <a:spcPts val="0"/>
              </a:spcAft>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 </a:t>
            </a:r>
            <a:endParaRPr lang="tr-TR"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Sınav,</a:t>
            </a:r>
            <a:r>
              <a:rPr lang="en-US" dirty="0">
                <a:solidFill>
                  <a:srgbClr val="002060"/>
                </a:solidFill>
                <a:latin typeface="Cambria" panose="02040503050406030204" pitchFamily="18" charset="0"/>
                <a:ea typeface="Calibri" panose="020F0502020204030204" pitchFamily="34" charset="0"/>
                <a:cs typeface="Times New Roman" panose="02020603050405020304" pitchFamily="18" charset="0"/>
              </a:rPr>
              <a:t> </a:t>
            </a:r>
            <a:r>
              <a:rPr lang="tr-TR"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Avrupa Komisyonu tarafından </a:t>
            </a:r>
            <a:r>
              <a:rPr lang="en-US" b="1" dirty="0" err="1">
                <a:solidFill>
                  <a:srgbClr val="002060"/>
                </a:solidFill>
                <a:latin typeface="Cambria" panose="02040503050406030204" pitchFamily="18" charset="0"/>
                <a:ea typeface="Calibri" panose="020F0502020204030204" pitchFamily="34" charset="0"/>
                <a:cs typeface="Times New Roman" panose="02020603050405020304" pitchFamily="18" charset="0"/>
              </a:rPr>
              <a:t>gönüllü</a:t>
            </a:r>
            <a:r>
              <a:rPr lang="tr-TR"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 tutulmuştur.</a:t>
            </a:r>
            <a:r>
              <a:rPr lang="tr-TR" dirty="0">
                <a:solidFill>
                  <a:srgbClr val="002060"/>
                </a:solidFill>
                <a:latin typeface="Cambria" panose="02040503050406030204" pitchFamily="18" charset="0"/>
                <a:ea typeface="Calibri" panose="020F0502020204030204" pitchFamily="34" charset="0"/>
                <a:cs typeface="Times New Roman" panose="02020603050405020304" pitchFamily="18" charset="0"/>
              </a:rPr>
              <a:t> Sınav sadece seviye tespitine yönelik olup, sınav sonucu hareketliliğe katılmanıza engel olmayacaktır. </a:t>
            </a:r>
            <a:endParaRPr lang="tr-TR"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579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551" y="297054"/>
            <a:ext cx="8806249" cy="5891677"/>
          </a:xfrm>
          <a:prstGeom prst="rect">
            <a:avLst/>
          </a:prstGeom>
        </p:spPr>
        <p:txBody>
          <a:bodyPr wrap="square">
            <a:spAutoFit/>
          </a:bodyPr>
          <a:lstStyle/>
          <a:p>
            <a:pPr marL="685800">
              <a:lnSpc>
                <a:spcPct val="115000"/>
              </a:lnSpc>
              <a:spcAft>
                <a:spcPts val="0"/>
              </a:spcAft>
            </a:pPr>
            <a:r>
              <a:rPr lang="tr-TR" sz="2000" b="1" u="sng" dirty="0">
                <a:solidFill>
                  <a:schemeClr val="accent2"/>
                </a:solidFill>
                <a:latin typeface="Cambria" panose="02040503050406030204" pitchFamily="18" charset="0"/>
                <a:ea typeface="Calibri" panose="020F0502020204030204" pitchFamily="34" charset="0"/>
                <a:cs typeface="Times New Roman" panose="02020603050405020304" pitchFamily="18" charset="0"/>
              </a:rPr>
              <a:t>ECTS/ AKTS Nedir? </a:t>
            </a:r>
            <a:endParaRPr lang="tr-TR" sz="200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685800" algn="just">
              <a:lnSpc>
                <a:spcPct val="115000"/>
              </a:lnSpc>
              <a:spcAft>
                <a:spcPts val="1000"/>
              </a:spcAf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 </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Avrupa Kredi Transfer Sistemi/ European Credit Transfer System bir akademik denklik sistemi olup, temel amacı farklı ülkelerin eğitim kurumlarında öğrenim gören değişim öğrencilerinin aldıkları derslerin sonuçlarının olabildiğince adil bir biçimde ilgili kurumlarca karşılıklı olarak tanınmasını sağlamaktır.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Derslerin ECTS kredi değerleri her bir ders için iş yüküne bağlı olarak hesaplanmaktadır.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Genellikle Işık Üniversitesindeki </a:t>
            </a:r>
            <a:r>
              <a:rPr lang="en-US"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5-6</a:t>
            </a: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 kredilik bir dersin ECTS karşılığı 5</a:t>
            </a:r>
            <a:r>
              <a:rPr lang="en-US"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- 7 </a:t>
            </a:r>
            <a:r>
              <a:rPr lang="en-US" sz="2000" dirty="0" err="1">
                <a:solidFill>
                  <a:srgbClr val="17365D"/>
                </a:solidFill>
                <a:latin typeface="Cambria" panose="02040503050406030204" pitchFamily="18" charset="0"/>
                <a:ea typeface="Calibri" panose="020F0502020204030204" pitchFamily="34" charset="0"/>
                <a:cs typeface="Times New Roman" panose="02020603050405020304" pitchFamily="18" charset="0"/>
              </a:rPr>
              <a:t>arasında</a:t>
            </a:r>
            <a:r>
              <a:rPr lang="en-US"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 </a:t>
            </a:r>
            <a:r>
              <a:rPr lang="en-US" sz="2000" dirty="0" err="1">
                <a:solidFill>
                  <a:srgbClr val="17365D"/>
                </a:solidFill>
                <a:latin typeface="Cambria" panose="02040503050406030204" pitchFamily="18" charset="0"/>
                <a:ea typeface="Calibri" panose="020F0502020204030204" pitchFamily="34" charset="0"/>
                <a:cs typeface="Times New Roman" panose="02020603050405020304" pitchFamily="18" charset="0"/>
              </a:rPr>
              <a:t>değişmektedir</a:t>
            </a: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Arial" panose="020B0604020202020204" pitchFamily="34" charset="0"/>
              <a:buChar char="•"/>
              <a:tabLst>
                <a:tab pos="457200" algn="l"/>
              </a:tabLst>
            </a:pP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Lisans öğrencilerinin bir dönem için ders yükleri </a:t>
            </a:r>
            <a:r>
              <a:rPr lang="tr-TR" sz="2000" b="1" dirty="0">
                <a:solidFill>
                  <a:srgbClr val="17365D"/>
                </a:solidFill>
                <a:latin typeface="Cambria" panose="02040503050406030204" pitchFamily="18" charset="0"/>
                <a:ea typeface="Calibri" panose="020F0502020204030204" pitchFamily="34" charset="0"/>
                <a:cs typeface="Times New Roman" panose="02020603050405020304" pitchFamily="18" charset="0"/>
              </a:rPr>
              <a:t>30 ECTS </a:t>
            </a: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olarak kabul edilmekte ve değişime gidilen dönemde de kendi diploma programlarına karşılık gelecek </a:t>
            </a:r>
            <a:r>
              <a:rPr lang="tr-TR" sz="2000" b="1" dirty="0">
                <a:solidFill>
                  <a:srgbClr val="17365D"/>
                </a:solidFill>
                <a:latin typeface="Cambria" panose="02040503050406030204" pitchFamily="18" charset="0"/>
                <a:ea typeface="Calibri" panose="020F0502020204030204" pitchFamily="34" charset="0"/>
                <a:cs typeface="Times New Roman" panose="02020603050405020304" pitchFamily="18" charset="0"/>
              </a:rPr>
              <a:t>30 ECTS </a:t>
            </a:r>
            <a:r>
              <a:rPr lang="tr-TR" sz="2000" dirty="0">
                <a:solidFill>
                  <a:srgbClr val="17365D"/>
                </a:solidFill>
                <a:latin typeface="Cambria" panose="02040503050406030204" pitchFamily="18" charset="0"/>
                <a:ea typeface="Calibri" panose="020F0502020204030204" pitchFamily="34" charset="0"/>
                <a:cs typeface="Times New Roman" panose="02020603050405020304" pitchFamily="18" charset="0"/>
              </a:rPr>
              <a:t>toplamı ders alınması Erasmus Programının </a:t>
            </a:r>
            <a:r>
              <a:rPr lang="tr-TR" sz="2000" b="1" dirty="0">
                <a:solidFill>
                  <a:srgbClr val="17365D"/>
                </a:solidFill>
                <a:latin typeface="Cambria" panose="02040503050406030204" pitchFamily="18" charset="0"/>
                <a:ea typeface="Calibri" panose="020F0502020204030204" pitchFamily="34" charset="0"/>
                <a:cs typeface="Times New Roman" panose="02020603050405020304" pitchFamily="18" charset="0"/>
              </a:rPr>
              <a:t>en temel ilklerindendir. </a:t>
            </a:r>
            <a:endParaRPr lang="tr-TR"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236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8495" y="641523"/>
            <a:ext cx="8386119" cy="2523768"/>
          </a:xfrm>
          <a:prstGeom prst="rect">
            <a:avLst/>
          </a:prstGeom>
        </p:spPr>
        <p:txBody>
          <a:bodyPr wrap="square">
            <a:spAutoFit/>
          </a:bodyPr>
          <a:lstStyle/>
          <a:p>
            <a:pPr algn="just"/>
            <a:r>
              <a:rPr lang="tr-TR" sz="3200" dirty="0">
                <a:solidFill>
                  <a:schemeClr val="accent2"/>
                </a:solidFill>
              </a:rPr>
              <a:t>HİBELER</a:t>
            </a:r>
          </a:p>
          <a:p>
            <a:pPr algn="just"/>
            <a:r>
              <a:rPr lang="tr-TR" dirty="0">
                <a:solidFill>
                  <a:srgbClr val="002060"/>
                </a:solidFill>
              </a:rPr>
              <a:t>Aylık hibe miktarı ülkelere göre hesaplama için esas alınan bir ölçü birimidir, ancak  kalınan süre boyunca </a:t>
            </a:r>
            <a:r>
              <a:rPr lang="tr-TR" b="1" dirty="0">
                <a:solidFill>
                  <a:srgbClr val="002060"/>
                </a:solidFill>
              </a:rPr>
              <a:t>her ay bu miktarın verileceğini ifade etmez</a:t>
            </a:r>
            <a:r>
              <a:rPr lang="tr-TR" dirty="0">
                <a:solidFill>
                  <a:srgbClr val="002060"/>
                </a:solidFill>
              </a:rPr>
              <a:t>. Kurumumuzca öğrenciler gidişlerinde</a:t>
            </a:r>
            <a:r>
              <a:rPr lang="en-US" dirty="0">
                <a:solidFill>
                  <a:srgbClr val="002060"/>
                </a:solidFill>
              </a:rPr>
              <a:t> </a:t>
            </a:r>
            <a:r>
              <a:rPr lang="tr-TR" dirty="0">
                <a:solidFill>
                  <a:srgbClr val="002060"/>
                </a:solidFill>
              </a:rPr>
              <a:t>kabul mektuplarındaki tarihler baz alınarak hesaplanan </a:t>
            </a:r>
            <a:r>
              <a:rPr lang="en-US" b="1" dirty="0" err="1">
                <a:solidFill>
                  <a:srgbClr val="002060"/>
                </a:solidFill>
              </a:rPr>
              <a:t>toplam</a:t>
            </a:r>
            <a:r>
              <a:rPr lang="en-US" b="1" dirty="0">
                <a:solidFill>
                  <a:srgbClr val="002060"/>
                </a:solidFill>
              </a:rPr>
              <a:t> </a:t>
            </a:r>
            <a:r>
              <a:rPr lang="en-US" b="1" dirty="0" err="1">
                <a:solidFill>
                  <a:srgbClr val="002060"/>
                </a:solidFill>
              </a:rPr>
              <a:t>hibelerinin</a:t>
            </a:r>
            <a:r>
              <a:rPr lang="tr-TR" b="1" dirty="0">
                <a:solidFill>
                  <a:srgbClr val="002060"/>
                </a:solidFill>
              </a:rPr>
              <a:t> </a:t>
            </a:r>
            <a:r>
              <a:rPr lang="en-US" b="1" dirty="0">
                <a:solidFill>
                  <a:srgbClr val="002060"/>
                </a:solidFill>
              </a:rPr>
              <a:t>%80 </a:t>
            </a:r>
            <a:r>
              <a:rPr lang="en-US" b="1" dirty="0" err="1">
                <a:solidFill>
                  <a:srgbClr val="002060"/>
                </a:solidFill>
              </a:rPr>
              <a:t>oranında</a:t>
            </a:r>
            <a:r>
              <a:rPr lang="tr-TR" dirty="0">
                <a:solidFill>
                  <a:srgbClr val="002060"/>
                </a:solidFill>
              </a:rPr>
              <a:t> kısmi hibelendirilir ve dönüşlerinde ek hibe olması durumunda başarı düzeylerine ve gerçek kalış sürelerine göre katkı hibesinden yararlanırlar.  </a:t>
            </a:r>
          </a:p>
          <a:p>
            <a:pPr algn="just"/>
            <a:endParaRPr lang="tr-TR" dirty="0">
              <a:solidFill>
                <a:schemeClr val="tx2"/>
              </a:solidFill>
            </a:endParaRPr>
          </a:p>
        </p:txBody>
      </p:sp>
      <p:pic>
        <p:nvPicPr>
          <p:cNvPr id="2" name="Resim 5">
            <a:extLst>
              <a:ext uri="{FF2B5EF4-FFF2-40B4-BE49-F238E27FC236}">
                <a16:creationId xmlns:a16="http://schemas.microsoft.com/office/drawing/2014/main" id="{C4591F59-FC23-5C9D-D910-7DAD7A579B81}"/>
              </a:ext>
            </a:extLst>
          </p:cNvPr>
          <p:cNvPicPr>
            <a:picLocks noChangeAspect="1"/>
          </p:cNvPicPr>
          <p:nvPr/>
        </p:nvPicPr>
        <p:blipFill>
          <a:blip r:embed="rId2"/>
          <a:stretch>
            <a:fillRect/>
          </a:stretch>
        </p:blipFill>
        <p:spPr>
          <a:xfrm>
            <a:off x="924511" y="3146241"/>
            <a:ext cx="7834039" cy="3194581"/>
          </a:xfrm>
          <a:prstGeom prst="rect">
            <a:avLst/>
          </a:prstGeom>
        </p:spPr>
      </p:pic>
    </p:spTree>
    <p:extLst>
      <p:ext uri="{BB962C8B-B14F-4D97-AF65-F5344CB8AC3E}">
        <p14:creationId xmlns:p14="http://schemas.microsoft.com/office/powerpoint/2010/main" val="40188097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1176</TotalTime>
  <Words>1192</Words>
  <Application>Microsoft Office PowerPoint</Application>
  <PresentationFormat>Geniş ekran</PresentationFormat>
  <Paragraphs>103</Paragraphs>
  <Slides>16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16</vt:i4>
      </vt:variant>
    </vt:vector>
  </HeadingPairs>
  <TitlesOfParts>
    <vt:vector size="23" baseType="lpstr">
      <vt:lpstr>Arial</vt:lpstr>
      <vt:lpstr>Calibri</vt:lpstr>
      <vt:lpstr>Cambria</vt:lpstr>
      <vt:lpstr>Symbol</vt:lpstr>
      <vt:lpstr>Trebuchet MS</vt:lpstr>
      <vt:lpstr>Wingdings 3</vt:lpstr>
      <vt:lpstr>Facet</vt:lpstr>
      <vt:lpstr>ERASMUS GÜZ DÖNEMİ HAREKETLİLİĞİ ORYANTASYON TOPLANTISI</vt:lpstr>
      <vt:lpstr>Yerleştiğiniz okula nominasyonunuz yapıldı, yani aday olarak bildirildiniz. Yerleştiğiniz Kuruma Başvuru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BAHAR HAREKETLİLİĞİ ORYANTASYON TOPLANTISI</dc:title>
  <dc:creator>Selcen GRAY</dc:creator>
  <cp:lastModifiedBy>Yaren CANIK</cp:lastModifiedBy>
  <cp:revision>33</cp:revision>
  <cp:lastPrinted>2018-10-31T14:03:10Z</cp:lastPrinted>
  <dcterms:created xsi:type="dcterms:W3CDTF">2018-10-31T12:22:57Z</dcterms:created>
  <dcterms:modified xsi:type="dcterms:W3CDTF">2024-05-09T06:27:29Z</dcterms:modified>
</cp:coreProperties>
</file>